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6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21" Type="http://schemas.openxmlformats.org/officeDocument/2006/relationships/slide" Target="slides/slide16.xml"/><Relationship Id="rId2" Type="http://schemas.openxmlformats.org/officeDocument/2006/relationships/presProps" Target="presProps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3" Type="http://schemas.openxmlformats.org/officeDocument/2006/relationships/tableStyles" Target="tableStyles.xml"/><Relationship Id="rId11" Type="http://schemas.openxmlformats.org/officeDocument/2006/relationships/slide" Target="slides/slide6.xml"/><Relationship Id="rId20" Type="http://schemas.openxmlformats.org/officeDocument/2006/relationships/slide" Target="slides/slide15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" name="Shape 3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" name="Shape 4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" name="Shape 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" name="Shape 6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8" name="Shape 11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4" name="Shape 12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6" name="Shape 13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7" name="Shape 16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3" name="Shape 17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9" name="Shape 17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6" name="Shape 18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/>
            </a:lvl1pPr>
            <a:lvl2pPr indent="0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/>
            </a:lvl2pPr>
            <a:lvl3pPr indent="0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/>
            </a:lvl3pPr>
            <a:lvl4pPr indent="0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4pPr>
            <a:lvl5pPr indent="0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5pPr>
            <a:lvl6pPr indent="0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6pPr>
            <a:lvl7pPr indent="0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7pPr>
            <a:lvl8pPr indent="0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8pPr>
            <a:lvl9pPr indent="0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7" name="Shape 1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5" name="Shape 35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0" name="Shape 6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61" name="Shape 6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Calibri"/>
              <a:buNone/>
              <a:defRPr/>
            </a:lvl1pPr>
            <a:lvl2pPr indent="0" marL="457200" rtl="0">
              <a:spcBef>
                <a:spcPts val="0"/>
              </a:spcBef>
              <a:buFont typeface="Calibri"/>
              <a:buNone/>
              <a:defRPr/>
            </a:lvl2pPr>
            <a:lvl3pPr indent="0" marL="914400" rtl="0">
              <a:spcBef>
                <a:spcPts val="0"/>
              </a:spcBef>
              <a:buFont typeface="Calibri"/>
              <a:buNone/>
              <a:defRPr/>
            </a:lvl3pPr>
            <a:lvl4pPr indent="0" marL="1371600" rtl="0">
              <a:spcBef>
                <a:spcPts val="0"/>
              </a:spcBef>
              <a:buFont typeface="Calibri"/>
              <a:buNone/>
              <a:defRPr/>
            </a:lvl4pPr>
            <a:lvl5pPr indent="0" marL="1828800" rtl="0">
              <a:spcBef>
                <a:spcPts val="0"/>
              </a:spcBef>
              <a:buFont typeface="Calibri"/>
              <a:buNone/>
              <a:defRPr/>
            </a:lvl5pPr>
            <a:lvl6pPr indent="0" marL="2286000" rtl="0">
              <a:spcBef>
                <a:spcPts val="0"/>
              </a:spcBef>
              <a:buFont typeface="Calibri"/>
              <a:buNone/>
              <a:defRPr/>
            </a:lvl6pPr>
            <a:lvl7pPr indent="0" marL="2743200" rtl="0">
              <a:spcBef>
                <a:spcPts val="0"/>
              </a:spcBef>
              <a:buFont typeface="Calibri"/>
              <a:buNone/>
              <a:defRPr/>
            </a:lvl7pPr>
            <a:lvl8pPr indent="0" marL="3200400" rtl="0">
              <a:spcBef>
                <a:spcPts val="0"/>
              </a:spcBef>
              <a:buFont typeface="Calibri"/>
              <a:buNone/>
              <a:defRPr/>
            </a:lvl8pPr>
            <a:lvl9pPr indent="0" marL="3657600" rtl="0">
              <a:spcBef>
                <a:spcPts val="0"/>
              </a:spcBef>
              <a:buFont typeface="Calibri"/>
              <a:buNone/>
              <a:defRPr/>
            </a:lvl9pPr>
          </a:lstStyle>
          <a:p/>
        </p:txBody>
      </p:sp>
      <p:sp>
        <p:nvSpPr>
          <p:cNvPr id="68" name="Shape 6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74" name="Shape 7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5" name="Shape 7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9" name="Shape 79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3" Type="http://schemas.openxmlformats.org/officeDocument/2006/relationships/slideLayout" Target="../slideLayouts/slideLayout3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0" name="Shape 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marR="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indent="-107950" marL="742950" marR="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indent="-76200" marL="114300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indent="-101600" marL="1600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indent="-101600" marL="20574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indent="-101600" marL="25146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indent="-101600" marL="29718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indent="-101600" marL="34290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indent="-101600" marL="3886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11" name="Shape 1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/>
            </a:lvl1pPr>
            <a:lvl2pPr indent="0" marL="457200" marR="0" rtl="0" algn="l">
              <a:spcBef>
                <a:spcPts val="0"/>
              </a:spcBef>
              <a:defRPr/>
            </a:lvl2pPr>
            <a:lvl3pPr indent="0" marL="914400" marR="0" rtl="0" algn="l">
              <a:spcBef>
                <a:spcPts val="0"/>
              </a:spcBef>
              <a:defRPr/>
            </a:lvl3pPr>
            <a:lvl4pPr indent="0" marL="1371600" marR="0" rtl="0" algn="l">
              <a:spcBef>
                <a:spcPts val="0"/>
              </a:spcBef>
              <a:defRPr/>
            </a:lvl4pPr>
            <a:lvl5pPr indent="0" marL="1828800" marR="0" rtl="0" algn="l">
              <a:spcBef>
                <a:spcPts val="0"/>
              </a:spcBef>
              <a:defRPr/>
            </a:lvl5pPr>
            <a:lvl6pPr indent="0" marL="2286000" marR="0" rtl="0" algn="l">
              <a:spcBef>
                <a:spcPts val="0"/>
              </a:spcBef>
              <a:defRPr/>
            </a:lvl6pPr>
            <a:lvl7pPr indent="0" marL="2743200" marR="0" rtl="0" algn="l">
              <a:spcBef>
                <a:spcPts val="0"/>
              </a:spcBef>
              <a:defRPr/>
            </a:lvl7pPr>
            <a:lvl8pPr indent="0" marL="3200400" marR="0" rtl="0" algn="l">
              <a:spcBef>
                <a:spcPts val="0"/>
              </a:spcBef>
              <a:defRPr/>
            </a:lvl8pPr>
            <a:lvl9pPr indent="0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>
            <a:lvl1pPr indent="0" marL="0" marR="0" rtl="0" algn="r">
              <a:spcBef>
                <a:spcPts val="0"/>
              </a:spcBef>
              <a:buNone/>
              <a:defRPr b="0" baseline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indent="0" lvl="0" mar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03.png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1.jp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0.jpg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5.png"/><Relationship Id="rId3" Type="http://schemas.openxmlformats.org/officeDocument/2006/relationships/image" Target="../media/image02.png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3" Type="http://schemas.openxmlformats.org/officeDocument/2006/relationships/hyperlink" Target="http://www.powerdatasolutions.org/content/custom-reports-bundle-attendance" TargetMode="External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roups.yahoo.com/neo/groups/PSUG/info" TargetMode="External"/><Relationship Id="rId3" Type="http://schemas.openxmlformats.org/officeDocument/2006/relationships/hyperlink" Target="https://powersource.pearsonschoolsystems.com/" TargetMode="External"/><Relationship Id="rId5" Type="http://schemas.openxmlformats.org/officeDocument/2006/relationships/hyperlink" Target="http://www.powerdatasolutions.org/content/conferences" TargetMode="External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inkedin.com/in/hookang" TargetMode="External"/><Relationship Id="rId3" Type="http://schemas.openxmlformats.org/officeDocument/2006/relationships/hyperlink" Target="mailto:kangp@siskorea.org" TargetMode="External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3" Type="http://schemas.openxmlformats.org/officeDocument/2006/relationships/hyperlink" Target="mailto:kangp@siskorea.org" TargetMode="External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0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3">
            <a:alphaModFix amt="1000"/>
          </a:blip>
          <a:stretch>
            <a:fillRect b="0" l="0" r="0" t="0"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ctrTitle"/>
          </p:nvPr>
        </p:nvSpPr>
        <p:spPr>
          <a:xfrm>
            <a:off x="685800" y="1037249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Helvetica Neue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About Attendance in PowerSchool</a:t>
            </a:r>
          </a:p>
        </p:txBody>
      </p:sp>
      <p:sp>
        <p:nvSpPr>
          <p:cNvPr id="85" name="Shape 85"/>
          <p:cNvSpPr txBox="1"/>
          <p:nvPr>
            <p:ph idx="1" type="subTitle"/>
          </p:nvPr>
        </p:nvSpPr>
        <p:spPr>
          <a:xfrm>
            <a:off x="1371600" y="2958741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b="0" baseline="0" i="0" lang="en-US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Paul Kang</a:t>
            </a:r>
            <a:br>
              <a:rPr b="0" baseline="0" i="0" lang="en-US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0" lvl="0" marL="0" marR="0" rtl="0" algn="ctr">
              <a:spcBef>
                <a:spcPts val="64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b="0" baseline="0" i="0" lang="en-US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April 13, 2015</a:t>
            </a:r>
          </a:p>
        </p:txBody>
      </p:sp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7115" y="4667250"/>
            <a:ext cx="2082800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Shape 87"/>
          <p:cNvSpPr/>
          <p:nvPr/>
        </p:nvSpPr>
        <p:spPr>
          <a:xfrm>
            <a:off x="0" y="658368"/>
            <a:ext cx="9143998" cy="228600"/>
          </a:xfrm>
          <a:prstGeom prst="rect">
            <a:avLst/>
          </a:prstGeom>
          <a:solidFill>
            <a:srgbClr val="0000FF"/>
          </a:solidFill>
          <a:ln cap="flat" w="9525">
            <a:solidFill>
              <a:srgbClr val="4A7DBB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16282" y="3643508"/>
            <a:ext cx="9143998" cy="228600"/>
          </a:xfrm>
          <a:prstGeom prst="rect">
            <a:avLst/>
          </a:prstGeom>
          <a:solidFill>
            <a:srgbClr val="0000FF"/>
          </a:solidFill>
          <a:ln cap="flat" w="9525">
            <a:solidFill>
              <a:srgbClr val="4A7DBB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2570" y="-50961"/>
            <a:ext cx="11919164" cy="79441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Hoo is Paul Kang?</a:t>
            </a: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457200" y="1469959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Love: Jesus, family, learning, reading, creating art, technology, photography, anime, manga, romantic comedies and action movies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Korean American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 Admin for 5 Years</a:t>
            </a:r>
          </a:p>
          <a:p>
            <a:pPr indent="-139700" lvl="0" marL="34290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/>
          <p:cNvPicPr preferRelativeResize="0"/>
          <p:nvPr/>
        </p:nvPicPr>
        <p:blipFill rotWithShape="1">
          <a:blip r:embed="rId3">
            <a:alphaModFix amt="37000"/>
          </a:blip>
          <a:srcRect b="0" l="0" r="0" t="0"/>
          <a:stretch/>
        </p:blipFill>
        <p:spPr>
          <a:xfrm>
            <a:off x="0" y="0"/>
            <a:ext cx="9568912" cy="729349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Seoul International School (SIS)</a:t>
            </a:r>
          </a:p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Founded in 1973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1,100 Students from JK – 12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 Teachers, 150 Administrative and Support Staff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Located in Seongnam, South Korea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98% ethnic Korean, variety of citizens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PS for 5 Years – Version 8.1.0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Highly academic and competitively focused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</a:p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attendance data is important to you?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PowerSchool do with Attendance?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SIS does with attendance?</a:t>
            </a:r>
          </a:p>
          <a:p>
            <a:pPr indent="-139700" lvl="0" marL="34290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your name?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your role at school?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one thing you would like to learn about attendance with PowerSchool?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3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PowerSchool do with Attendance?</a:t>
            </a:r>
          </a:p>
        </p:txBody>
      </p:sp>
      <p:sp>
        <p:nvSpPr>
          <p:cNvPr id="121" name="Shape 1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PowerSchool is primarily for US Public Schools</a:t>
            </a:r>
          </a:p>
          <a:p>
            <a:pPr indent="-342900" lvl="0" marL="342900" marR="0" rtl="0" algn="l"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Tracking and Notifications (District and School)</a:t>
            </a:r>
          </a:p>
          <a:p>
            <a:pPr indent="-285750" lvl="1" marL="742950" marR="0" rtl="0" algn="l">
              <a:spcBef>
                <a:spcPts val="52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 email after X number of unexcused absences/sick days</a:t>
            </a:r>
          </a:p>
          <a:p>
            <a:pPr indent="-342900" lvl="0" marL="342900" marR="0" rtl="0" algn="l"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Five Types of Attendance: Daily, Meeting, Interval (record by each hour), Time (independent study/work experience), and Concurrently (one teacher teaches several classes at once)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3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PowerSchool do with Attendance? Part 2</a:t>
            </a:r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457200" y="1600200"/>
            <a:ext cx="8229600" cy="4911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Setup: Years &amp; Terms,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Days, Periods,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Preferences,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Full Time Equivalency (FTE) Codes,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Conversions, Bell Schedules, Calendar,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Reporting Segments, Attendance Code Categories,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0"/>
              </a:spcBef>
              <a:buClr>
                <a:schemeClr val="dk1"/>
              </a:buClr>
              <a:buSzPct val="98333"/>
              <a:buFont typeface="Arial"/>
              <a:buChar char="•"/>
            </a:pPr>
            <a:r>
              <a:rPr b="0" baseline="0" i="0" lang="en-US" sz="2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Codes, Schedules, Schedules and Section Attendance Settings, Class Exclusions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3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PowerSchool do with Attendance? Part 3</a:t>
            </a:r>
          </a:p>
        </p:txBody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Recording Attendance: 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Mark/Change Single Attendance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Mark/Change Single Student’s Attendance in blocks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Mark/Change groups of students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Present, Tardy, and Excused are defaults settings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Code Categories (Depends on school’s administration)</a:t>
            </a:r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3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Can PowerSchool do with Attendance? Part 4</a:t>
            </a:r>
          </a:p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can be taken by teachers and anyone you give access (e.g. secretaries)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Reporting</a:t>
            </a:r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Functions Attendance:</a:t>
            </a:r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Attendance Submission Status (Who hasn’t taken attendance yet?)</a:t>
            </a:r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Absentee Report (Who’s absent today?)</a:t>
            </a:r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Perfect Attendance Search</a:t>
            </a:r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Verification (How important is your attendance data?)</a:t>
            </a:r>
          </a:p>
          <a:p>
            <a:pPr indent="-107950" lvl="1" marL="742950" marR="0" rtl="0" algn="l">
              <a:lnSpc>
                <a:spcPct val="90000"/>
              </a:lnSpc>
              <a:spcBef>
                <a:spcPts val="56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Real Question</a:t>
            </a:r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your school’s philosophy with attendance? 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data do you really want?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you have support or can make decisions with your administrators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SIS Does with Attendance?</a:t>
            </a:r>
          </a:p>
        </p:txBody>
      </p:sp>
      <p:pic>
        <p:nvPicPr>
          <p:cNvPr id="151" name="Shape 1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45668" l="0" r="0" t="-45668"/>
          <a:stretch/>
        </p:blipFill>
        <p:spPr>
          <a:xfrm>
            <a:off x="130477" y="124251"/>
            <a:ext cx="8556323" cy="4705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829109"/>
            <a:ext cx="9144000" cy="4028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SIS Does with Attendance?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Custom Reports Bundle Attendance 4.0.2 Module from PowerDataSolutions.org 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don’t really have an attendance problem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to find additional help?</a:t>
            </a:r>
          </a:p>
        </p:txBody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Documentation inside PowerSchool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PowerSource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PSUG National </a:t>
            </a: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Biggest PSUG Group in the world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Pearson Technical Support International Phone call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PS Conferences</a:t>
            </a: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like this one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 with Paul</a:t>
            </a:r>
          </a:p>
        </p:txBody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Email: </a:t>
            </a:r>
            <a:r>
              <a:rPr b="0" baseline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kangp@siskorea.org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LinkedIn:</a:t>
            </a:r>
            <a:r>
              <a:rPr b="0" baseline="0" i="0" lang="en-US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https://www.linkedin.com/in/hookang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Questions? Comments?</a:t>
            </a:r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457200" y="1600200"/>
            <a:ext cx="8229600" cy="5060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send me a quick email with your opinion of this class?</a:t>
            </a:r>
          </a:p>
          <a:p>
            <a:pPr indent="-2857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kangp@siskorea.org</a:t>
            </a:r>
          </a:p>
          <a:p>
            <a:pPr indent="-2857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Subject line: Attendance</a:t>
            </a:r>
          </a:p>
          <a:p>
            <a:pPr indent="-514350" lvl="1" marL="9715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one thing that you can take away from today?</a:t>
            </a:r>
          </a:p>
          <a:p>
            <a:pPr indent="-514350" lvl="1" marL="9715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What’s one thing Paul can do to improve this presentation?</a:t>
            </a:r>
          </a:p>
          <a:p>
            <a:pPr indent="-514350" lvl="1" marL="9715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0" baseline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Would you recommend this class to your colleagues?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 rotWithShape="1">
          <a:blip r:embed="rId3">
            <a:alphaModFix amt="78000"/>
          </a:blip>
          <a:srcRect b="0" l="0" r="0" t="0"/>
          <a:stretch/>
        </p:blipFill>
        <p:spPr>
          <a:xfrm>
            <a:off x="-745462" y="0"/>
            <a:ext cx="11919359" cy="703869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baseline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</a:p>
        </p:txBody>
      </p:sp>
      <p:sp>
        <p:nvSpPr>
          <p:cNvPr id="183" name="Shape 183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888888"/>
              </a:buClr>
              <a:buFont typeface="Arial"/>
              <a:buNone/>
            </a:pPr>
            <a:r>
              <a:t/>
            </a:r>
            <a:endParaRPr b="0" baseline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